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5"/>
  </p:notesMasterIdLst>
  <p:sldIdLst>
    <p:sldId id="256" r:id="rId2"/>
    <p:sldId id="260" r:id="rId3"/>
    <p:sldId id="276" r:id="rId4"/>
    <p:sldId id="277" r:id="rId5"/>
    <p:sldId id="287" r:id="rId6"/>
    <p:sldId id="262" r:id="rId7"/>
    <p:sldId id="355" r:id="rId8"/>
    <p:sldId id="273" r:id="rId9"/>
    <p:sldId id="360" r:id="rId10"/>
    <p:sldId id="259" r:id="rId11"/>
    <p:sldId id="295" r:id="rId12"/>
    <p:sldId id="296" r:id="rId13"/>
    <p:sldId id="297" r:id="rId14"/>
    <p:sldId id="301" r:id="rId15"/>
    <p:sldId id="353" r:id="rId16"/>
    <p:sldId id="302" r:id="rId17"/>
    <p:sldId id="311" r:id="rId18"/>
    <p:sldId id="313" r:id="rId19"/>
    <p:sldId id="315" r:id="rId20"/>
    <p:sldId id="316" r:id="rId21"/>
    <p:sldId id="317" r:id="rId22"/>
    <p:sldId id="303" r:id="rId23"/>
    <p:sldId id="304" r:id="rId24"/>
    <p:sldId id="305" r:id="rId25"/>
    <p:sldId id="281" r:id="rId26"/>
    <p:sldId id="342" r:id="rId27"/>
    <p:sldId id="337" r:id="rId28"/>
    <p:sldId id="336" r:id="rId29"/>
    <p:sldId id="339" r:id="rId30"/>
    <p:sldId id="334" r:id="rId31"/>
    <p:sldId id="343" r:id="rId32"/>
    <p:sldId id="299" r:id="rId33"/>
    <p:sldId id="306" r:id="rId34"/>
    <p:sldId id="354" r:id="rId35"/>
    <p:sldId id="308" r:id="rId36"/>
    <p:sldId id="321" r:id="rId37"/>
    <p:sldId id="320" r:id="rId38"/>
    <p:sldId id="309" r:id="rId39"/>
    <p:sldId id="319" r:id="rId40"/>
    <p:sldId id="318" r:id="rId41"/>
    <p:sldId id="310" r:id="rId42"/>
    <p:sldId id="326" r:id="rId43"/>
    <p:sldId id="261" r:id="rId44"/>
    <p:sldId id="327" r:id="rId45"/>
    <p:sldId id="272" r:id="rId46"/>
    <p:sldId id="328" r:id="rId47"/>
    <p:sldId id="347" r:id="rId48"/>
    <p:sldId id="350" r:id="rId49"/>
    <p:sldId id="329" r:id="rId50"/>
    <p:sldId id="349" r:id="rId51"/>
    <p:sldId id="348" r:id="rId52"/>
    <p:sldId id="346" r:id="rId53"/>
    <p:sldId id="351" r:id="rId54"/>
    <p:sldId id="358" r:id="rId55"/>
    <p:sldId id="359" r:id="rId56"/>
    <p:sldId id="300" r:id="rId57"/>
    <p:sldId id="324" r:id="rId58"/>
    <p:sldId id="323" r:id="rId59"/>
    <p:sldId id="325" r:id="rId60"/>
    <p:sldId id="361" r:id="rId61"/>
    <p:sldId id="362" r:id="rId62"/>
    <p:sldId id="322" r:id="rId63"/>
    <p:sldId id="333" r:id="rId64"/>
    <p:sldId id="335" r:id="rId65"/>
    <p:sldId id="363" r:id="rId66"/>
    <p:sldId id="356" r:id="rId67"/>
    <p:sldId id="285" r:id="rId68"/>
    <p:sldId id="357" r:id="rId69"/>
    <p:sldId id="257" r:id="rId70"/>
    <p:sldId id="278" r:id="rId71"/>
    <p:sldId id="288" r:id="rId72"/>
    <p:sldId id="291" r:id="rId73"/>
    <p:sldId id="292" r:id="rId74"/>
  </p:sldIdLst>
  <p:sldSz cx="9144000" cy="5143500" type="screen16x9"/>
  <p:notesSz cx="6858000" cy="9144000"/>
  <p:embeddedFontLst>
    <p:embeddedFont>
      <p:font typeface="Calibri" panose="020F0502020204030204" pitchFamily="34" charset="0"/>
      <p:regular r:id="rId76"/>
      <p:bold r:id="rId77"/>
      <p:italic r:id="rId78"/>
      <p:boldItalic r:id="rId79"/>
    </p:embeddedFont>
    <p:embeddedFont>
      <p:font typeface="Cambria Math" panose="02040503050406030204" pitchFamily="18" charset="0"/>
      <p:regular r:id="rId80"/>
    </p:embeddedFont>
    <p:embeddedFont>
      <p:font typeface="Oswald" panose="00000500000000000000" pitchFamily="2" charset="0"/>
      <p:regular r:id="rId81"/>
      <p:bold r:id="rId82"/>
    </p:embeddedFont>
    <p:embeddedFont>
      <p:font typeface="Source Sans Pro" panose="020B050303040302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276"/>
            <p14:sldId id="277"/>
            <p14:sldId id="287"/>
            <p14:sldId id="262"/>
            <p14:sldId id="355"/>
            <p14:sldId id="273"/>
            <p14:sldId id="360"/>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26"/>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61"/>
            <p14:sldId id="362"/>
            <p14:sldId id="322"/>
          </p14:sldIdLst>
        </p14:section>
        <p14:section name="Conclusion" id="{342EA692-820F-4C7E-802A-E9C290F8D88F}">
          <p14:sldIdLst>
            <p14:sldId id="333"/>
            <p14:sldId id="335"/>
            <p14:sldId id="363"/>
            <p14:sldId id="356"/>
            <p14:sldId id="285"/>
            <p14:sldId id="357"/>
            <p14:sldId id="257"/>
            <p14:sldId id="278"/>
            <p14:sldId id="28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60" r:id="rId11"/>
    <p:sldLayoutId id="2147483661"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11.png"/><Relationship Id="rId4" Type="http://schemas.microsoft.com/office/2014/relationships/chartEx" Target="../charts/chartEx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14/relationships/chartEx" Target="../charts/chartEx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1.png"/><Relationship Id="rId3" Type="http://schemas.openxmlformats.org/officeDocument/2006/relationships/slide" Target="slide27.xml"/><Relationship Id="rId7" Type="http://schemas.openxmlformats.org/officeDocument/2006/relationships/image" Target="../media/image91.png"/><Relationship Id="rId12" Type="http://schemas.openxmlformats.org/officeDocument/2006/relationships/slide" Target="slide30.xm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slide" Target="slide28.xml"/><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29.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91.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4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01.png"/><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10.xml"/><Relationship Id="rId4" Type="http://schemas.openxmlformats.org/officeDocument/2006/relationships/image" Target="../media/image280.png"/></Relationships>
</file>

<file path=ppt/slides/_rels/slide49.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p:txBody>
          <a:bodyPr/>
          <a:lstStyle/>
          <a:p>
            <a:pPr marL="0" indent="0">
              <a:buNone/>
            </a:pPr>
            <a:r>
              <a:rPr lang="en-US" altLang="en-US" sz="2100">
                <a:cs typeface="Arial" panose="020B0604020202020204" pitchFamily="34" charset="0"/>
              </a:rPr>
              <a:t>Again,</a:t>
            </a:r>
            <a:r>
              <a:rPr lang="en-US" altLang="en-US" sz="2100" b="1">
                <a:cs typeface="Arial" panose="020B0604020202020204" pitchFamily="34" charset="0"/>
              </a:rPr>
              <a:t> estimates for the </a:t>
            </a:r>
            <a:r>
              <a:rPr lang="en-US" altLang="en-US" sz="2100" b="1" i="1">
                <a:cs typeface="Arial" panose="020B0604020202020204" pitchFamily="34" charset="0"/>
              </a:rPr>
              <a:t>multiple</a:t>
            </a:r>
            <a:r>
              <a:rPr lang="en-US" altLang="en-US" sz="2100" b="1">
                <a:cs typeface="Arial" panose="020B0604020202020204" pitchFamily="34" charset="0"/>
              </a:rPr>
              <a:t> slope coefficients</a:t>
            </a:r>
            <a:r>
              <a:rPr lang="en-US" altLang="en-US" sz="2100">
                <a:cs typeface="Arial" panose="020B0604020202020204" pitchFamily="34" charset="0"/>
              </a:rPr>
              <a:t> are derived by minimizing ∑residuals</a:t>
            </a:r>
            <a:r>
              <a:rPr lang="en-US" altLang="en-US" sz="2100" baseline="30000">
                <a:cs typeface="Arial" panose="020B0604020202020204" pitchFamily="34" charset="0"/>
              </a:rPr>
              <a:t>2</a:t>
            </a:r>
            <a:r>
              <a:rPr lang="en-US" altLang="en-US" sz="2100">
                <a:cs typeface="Arial" panose="020B0604020202020204" pitchFamily="34" charset="0"/>
              </a:rPr>
              <a:t> to derive this multiple regression model:</a:t>
            </a:r>
          </a:p>
        </p:txBody>
      </p:sp>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3</a:t>
            </a:fld>
            <a:endParaRPr lang="en-US" altLang="en-US"/>
          </a:p>
        </p:txBody>
      </p:sp>
      <p:pic>
        <p:nvPicPr>
          <p:cNvPr id="2050" name="Picture 2">
            <a:extLst>
              <a:ext uri="{FF2B5EF4-FFF2-40B4-BE49-F238E27FC236}">
                <a16:creationId xmlns:a16="http://schemas.microsoft.com/office/drawing/2014/main" id="{F912FAA2-3CB1-4806-A237-E1E7B028D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25" y="2717980"/>
            <a:ext cx="5000625"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89326956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r>
              <a:rPr lang="en-US" altLang="en-US" sz="2100" dirty="0">
                <a:cs typeface="Arial" panose="020B0604020202020204" pitchFamily="34" charset="0"/>
              </a:rPr>
              <a:t>b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1</a:t>
            </a:r>
            <a:r>
              <a:rPr lang="en-US" altLang="en-US" sz="2100" dirty="0"/>
              <a:t>) predicts the change in Y per unit X</a:t>
            </a:r>
            <a:r>
              <a:rPr lang="en-US" altLang="en-US" sz="2100" baseline="-25000" dirty="0"/>
              <a:t>1</a:t>
            </a:r>
            <a:r>
              <a:rPr lang="en-US" altLang="en-US" sz="2100" dirty="0"/>
              <a:t> holding X</a:t>
            </a:r>
            <a:r>
              <a:rPr lang="en-US" altLang="en-US" sz="2100" baseline="-25000" dirty="0"/>
              <a:t>2</a:t>
            </a:r>
            <a:r>
              <a:rPr lang="en-US" altLang="en-US" sz="2100" dirty="0"/>
              <a:t> constant</a:t>
            </a:r>
          </a:p>
          <a:p>
            <a:pPr marL="400050" indent="-400050">
              <a:lnSpc>
                <a:spcPct val="80000"/>
              </a:lnSpc>
            </a:pPr>
            <a:r>
              <a:rPr lang="en-US" altLang="en-US" sz="2100" dirty="0"/>
              <a:t>The slope for variable X</a:t>
            </a:r>
            <a:r>
              <a:rPr lang="en-US" altLang="en-US" sz="2100" baseline="-25000" dirty="0"/>
              <a:t>2</a:t>
            </a:r>
            <a:r>
              <a:rPr lang="en-US" altLang="en-US" sz="2100" dirty="0"/>
              <a:t> (</a:t>
            </a:r>
            <a:r>
              <a:rPr lang="en-IN" altLang="en-US" sz="2100" dirty="0">
                <a:cs typeface="Arial" panose="020B0604020202020204" pitchFamily="34" charset="0"/>
              </a:rPr>
              <a:t>w</a:t>
            </a:r>
            <a:r>
              <a:rPr lang="en-US" altLang="en-US" sz="2100" baseline="-25000" dirty="0">
                <a:cs typeface="Arial" panose="020B0604020202020204" pitchFamily="34" charset="0"/>
              </a:rPr>
              <a:t>2</a:t>
            </a:r>
            <a:r>
              <a:rPr lang="en-US" altLang="en-US" sz="2100" dirty="0"/>
              <a:t>) predicts the change in Y per unit X</a:t>
            </a:r>
            <a:r>
              <a:rPr lang="en-US" altLang="en-US" sz="2100" baseline="-25000" dirty="0"/>
              <a:t>2</a:t>
            </a:r>
            <a:r>
              <a:rPr lang="en-US" altLang="en-US" sz="2100" dirty="0"/>
              <a:t> holding X</a:t>
            </a:r>
            <a:r>
              <a:rPr lang="en-US" altLang="en-US" sz="2100" baseline="-25000" dirty="0"/>
              <a:t>1</a:t>
            </a:r>
            <a:r>
              <a:rPr lang="en-US" altLang="en-US" sz="2100" dirty="0"/>
              <a:t> constant</a:t>
            </a:r>
          </a:p>
        </p:txBody>
      </p:sp>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4</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1000"/>
                                        <p:tgtEl>
                                          <p:spTgt spid="577539">
                                            <p:txEl>
                                              <p:pRg st="0" end="0"/>
                                            </p:txEl>
                                          </p:spTgt>
                                        </p:tgtEl>
                                      </p:cBhvr>
                                    </p:animEffect>
                                    <p:anim calcmode="lin" valueType="num">
                                      <p:cBhvr>
                                        <p:cTn id="8" dur="1000" fill="hold"/>
                                        <p:tgtEl>
                                          <p:spTgt spid="577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7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7539">
                                            <p:txEl>
                                              <p:pRg st="1" end="1"/>
                                            </p:txEl>
                                          </p:spTgt>
                                        </p:tgtEl>
                                        <p:attrNameLst>
                                          <p:attrName>style.visibility</p:attrName>
                                        </p:attrNameLst>
                                      </p:cBhvr>
                                      <p:to>
                                        <p:strVal val="visible"/>
                                      </p:to>
                                    </p:set>
                                    <p:animEffect transition="in" filter="fade">
                                      <p:cBhvr>
                                        <p:cTn id="14" dur="1000"/>
                                        <p:tgtEl>
                                          <p:spTgt spid="577539">
                                            <p:txEl>
                                              <p:pRg st="1" end="1"/>
                                            </p:txEl>
                                          </p:spTgt>
                                        </p:tgtEl>
                                      </p:cBhvr>
                                    </p:animEffect>
                                    <p:anim calcmode="lin" valueType="num">
                                      <p:cBhvr>
                                        <p:cTn id="15" dur="1000" fill="hold"/>
                                        <p:tgtEl>
                                          <p:spTgt spid="577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7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animEffect transition="in" filter="fade">
                                      <p:cBhvr>
                                        <p:cTn id="21" dur="1000"/>
                                        <p:tgtEl>
                                          <p:spTgt spid="577539">
                                            <p:txEl>
                                              <p:pRg st="2" end="2"/>
                                            </p:txEl>
                                          </p:spTgt>
                                        </p:tgtEl>
                                      </p:cBhvr>
                                    </p:animEffect>
                                    <p:anim calcmode="lin" valueType="num">
                                      <p:cBhvr>
                                        <p:cTn id="22" dur="1000" fill="hold"/>
                                        <p:tgtEl>
                                          <p:spTgt spid="577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75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47</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970EFFEF-3038-466B-A3FE-71C566C2A679}"/>
              </a:ext>
            </a:extLst>
          </p:cNvPr>
          <p:cNvSpPr>
            <a:spLocks noGrp="1"/>
          </p:cNvSpPr>
          <p:nvPr>
            <p:ph type="dt" sz="half" idx="10"/>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Basic Biostat</a:t>
            </a:r>
          </a:p>
        </p:txBody>
      </p:sp>
      <p:sp>
        <p:nvSpPr>
          <p:cNvPr id="6" name="Footer Placeholder 3">
            <a:extLst>
              <a:ext uri="{FF2B5EF4-FFF2-40B4-BE49-F238E27FC236}">
                <a16:creationId xmlns:a16="http://schemas.microsoft.com/office/drawing/2014/main" id="{7C2FB3E0-96CE-4892-B210-C85903238A20}"/>
              </a:ext>
            </a:extLst>
          </p:cNvPr>
          <p:cNvSpPr>
            <a:spLocks noGrp="1"/>
          </p:cNvSpPr>
          <p:nvPr>
            <p:ph type="ftr" sz="quarter" idx="11"/>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lnSpc>
                <a:spcPct val="100000"/>
              </a:lnSpc>
              <a:spcBef>
                <a:spcPct val="0"/>
              </a:spcBef>
              <a:spcAft>
                <a:spcPct val="0"/>
              </a:spcAft>
              <a:buFontTx/>
              <a:buNone/>
              <a:defRPr sz="1400" b="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15: Multiple Linear Regression</a:t>
            </a:r>
          </a:p>
        </p:txBody>
      </p:sp>
      <p:sp>
        <p:nvSpPr>
          <p:cNvPr id="7" name="Slide Number Placeholder 4">
            <a:extLst>
              <a:ext uri="{FF2B5EF4-FFF2-40B4-BE49-F238E27FC236}">
                <a16:creationId xmlns:a16="http://schemas.microsoft.com/office/drawing/2014/main" id="{A6EB42CF-5C1A-4D8E-9C78-5C451C6E8ACF}"/>
              </a:ext>
            </a:extLst>
          </p:cNvPr>
          <p:cNvSpPr>
            <a:spLocks noGrp="1"/>
          </p:cNvSpPr>
          <p:nvPr>
            <p:ph type="sldNum" sz="quarter" idx="12"/>
          </p:nvPr>
        </p:nvSpPr>
        <p:spPr/>
        <p:txBody>
          <a:bodyPr/>
          <a:lstStyle/>
          <a:p>
            <a:fld id="{AAADBFB7-F5D7-4E07-8237-A73D59B0F3B0}" type="slidenum">
              <a:rPr lang="en-US" altLang="en-US"/>
              <a:pPr/>
              <a:t>5</a:t>
            </a:fld>
            <a:endParaRPr lang="en-US" altLang="en-US"/>
          </a:p>
        </p:txBody>
      </p:sp>
      <p:sp>
        <p:nvSpPr>
          <p:cNvPr id="633859" name="Rectangle 3">
            <a:extLst>
              <a:ext uri="{FF2B5EF4-FFF2-40B4-BE49-F238E27FC236}">
                <a16:creationId xmlns:a16="http://schemas.microsoft.com/office/drawing/2014/main" id="{5965C49D-6FCE-4AC6-A01B-52E69D374906}"/>
              </a:ext>
            </a:extLst>
          </p:cNvPr>
          <p:cNvSpPr>
            <a:spLocks noGrp="1" noChangeArrowheads="1"/>
          </p:cNvSpPr>
          <p:nvPr>
            <p:ph type="title"/>
          </p:nvPr>
        </p:nvSpPr>
        <p:spPr/>
        <p:txBody>
          <a:bodyPr/>
          <a:lstStyle/>
          <a:p>
            <a:pPr marL="628650" indent="-628650"/>
            <a:r>
              <a:rPr lang="en-US" altLang="en-US" sz="3600" dirty="0"/>
              <a:t>Multiple Regression Model</a:t>
            </a:r>
          </a:p>
        </p:txBody>
      </p:sp>
      <p:sp>
        <p:nvSpPr>
          <p:cNvPr id="633865" name="Text Box 9">
            <a:extLst>
              <a:ext uri="{FF2B5EF4-FFF2-40B4-BE49-F238E27FC236}">
                <a16:creationId xmlns:a16="http://schemas.microsoft.com/office/drawing/2014/main" id="{77E04E8F-4FF1-479F-ADFE-91EBF2C4D312}"/>
              </a:ext>
            </a:extLst>
          </p:cNvPr>
          <p:cNvSpPr txBox="1">
            <a:spLocks noChangeArrowheads="1"/>
          </p:cNvSpPr>
          <p:nvPr/>
        </p:nvSpPr>
        <p:spPr bwMode="auto">
          <a:xfrm>
            <a:off x="1562100" y="1171575"/>
            <a:ext cx="3362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0"/>
              </a:spcBef>
              <a:defRPr>
                <a:solidFill>
                  <a:schemeClr val="tx1"/>
                </a:solidFill>
                <a:latin typeface="Arial" panose="020B0604020202020204" pitchFamily="34" charset="0"/>
              </a:defRPr>
            </a:lvl1pPr>
            <a:lvl2pPr marL="682625">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2100"/>
              <a:t>A multiple regression model with </a:t>
            </a:r>
            <a:r>
              <a:rPr lang="en-US" altLang="en-US" sz="2100" i="1"/>
              <a:t>k</a:t>
            </a:r>
            <a:r>
              <a:rPr lang="en-US" altLang="en-US" sz="2100"/>
              <a:t> independent  variables fits a regression “surface” in k + 1 dimensional space (cannot be visualized)</a:t>
            </a:r>
          </a:p>
        </p:txBody>
      </p:sp>
      <p:pic>
        <p:nvPicPr>
          <p:cNvPr id="633867" name="Picture 11">
            <a:extLst>
              <a:ext uri="{FF2B5EF4-FFF2-40B4-BE49-F238E27FC236}">
                <a16:creationId xmlns:a16="http://schemas.microsoft.com/office/drawing/2014/main" id="{D564397D-75B8-40C2-A17A-13CE9AB51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55" y="1349925"/>
            <a:ext cx="2143125"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a:extLst>
              <a:ext uri="{FF2B5EF4-FFF2-40B4-BE49-F238E27FC236}">
                <a16:creationId xmlns:a16="http://schemas.microsoft.com/office/drawing/2014/main" id="{7F46376A-A37D-41B6-B6B2-B755EE29FD26}"/>
              </a:ext>
            </a:extLst>
          </p:cNvPr>
          <p:cNvGrpSpPr/>
          <p:nvPr/>
        </p:nvGrpSpPr>
        <p:grpSpPr>
          <a:xfrm>
            <a:off x="2281300" y="3566579"/>
            <a:ext cx="1923924" cy="453993"/>
            <a:chOff x="1099570" y="3736711"/>
            <a:chExt cx="1923924" cy="453993"/>
          </a:xfrm>
        </p:grpSpPr>
        <p:pic>
          <p:nvPicPr>
            <p:cNvPr id="13" name="Picture 2">
              <a:extLst>
                <a:ext uri="{FF2B5EF4-FFF2-40B4-BE49-F238E27FC236}">
                  <a16:creationId xmlns:a16="http://schemas.microsoft.com/office/drawing/2014/main" id="{66A19B8A-6F9A-41F1-B34D-89954D46BF1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87238" y1="54717" x2="87238" y2="54717"/>
                          <a14:foregroundMark x1="84762" y1="79245" x2="83810" y2="77358"/>
                          <a14:foregroundMark x1="81714" y1="71698" x2="84381" y2="72642"/>
                          <a14:foregroundMark x1="80952" y1="70755" x2="84571" y2="75472"/>
                          <a14:foregroundMark x1="80952" y1="71698" x2="84381" y2="77358"/>
                          <a14:foregroundMark x1="84381" y1="83962" x2="84952" y2="81132"/>
                          <a14:foregroundMark x1="83619" y1="63208" x2="84762" y2="80189"/>
                          <a14:foregroundMark x1="81524" y1="81132" x2="82667" y2="80189"/>
                        </a14:backgroundRemoval>
                      </a14:imgEffect>
                    </a14:imgLayer>
                  </a14:imgProps>
                </a:ext>
                <a:ext uri="{28A0092B-C50C-407E-A947-70E740481C1C}">
                  <a14:useLocalDpi xmlns:a14="http://schemas.microsoft.com/office/drawing/2010/main" val="0"/>
                </a:ext>
              </a:extLst>
            </a:blip>
            <a:srcRect l="80911" t="60667" r="14270"/>
            <a:stretch/>
          </p:blipFill>
          <p:spPr bwMode="auto">
            <a:xfrm>
              <a:off x="1099570" y="3793576"/>
              <a:ext cx="241005" cy="397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E042914-D08C-4A2E-855E-7700D36FE2A3}"/>
                </a:ext>
              </a:extLst>
            </p:cNvPr>
            <p:cNvPicPr>
              <a:picLocks noChangeAspect="1"/>
            </p:cNvPicPr>
            <p:nvPr/>
          </p:nvPicPr>
          <p:blipFill>
            <a:blip r:embed="rId5"/>
            <a:stretch>
              <a:fillRect/>
            </a:stretch>
          </p:blipFill>
          <p:spPr>
            <a:xfrm>
              <a:off x="1299387" y="3736711"/>
              <a:ext cx="1724107" cy="42031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33867"/>
                                        </p:tgtEl>
                                        <p:attrNameLst>
                                          <p:attrName>style.visibility</p:attrName>
                                        </p:attrNameLst>
                                      </p:cBhvr>
                                      <p:to>
                                        <p:strVal val="visible"/>
                                      </p:to>
                                    </p:set>
                                    <p:animEffect transition="in" filter="blinds(horizontal)">
                                      <p:cBhvr>
                                        <p:cTn id="7" dur="500"/>
                                        <p:tgtEl>
                                          <p:spTgt spid="633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 </a:t>
            </a:r>
            <a:r>
              <a:rPr lang="en-US" altLang="en-US" sz="3000" dirty="0"/>
              <a:t>in Regression Models</a:t>
            </a:r>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1000"/>
                                        <p:tgtEl>
                                          <p:spTgt spid="553987">
                                            <p:txEl>
                                              <p:pRg st="0" end="0"/>
                                            </p:txEl>
                                          </p:spTgt>
                                        </p:tgtEl>
                                      </p:cBhvr>
                                    </p:animEffect>
                                    <p:anim calcmode="lin" valueType="num">
                                      <p:cBhvr>
                                        <p:cTn id="8" dur="10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3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3987">
                                            <p:txEl>
                                              <p:pRg st="1" end="1"/>
                                            </p:txEl>
                                          </p:spTgt>
                                        </p:tgtEl>
                                        <p:attrNameLst>
                                          <p:attrName>style.visibility</p:attrName>
                                        </p:attrNameLst>
                                      </p:cBhvr>
                                      <p:to>
                                        <p:strVal val="visible"/>
                                      </p:to>
                                    </p:set>
                                    <p:animEffect transition="in" filter="fade">
                                      <p:cBhvr>
                                        <p:cTn id="14" dur="1000"/>
                                        <p:tgtEl>
                                          <p:spTgt spid="553987">
                                            <p:txEl>
                                              <p:pRg st="1" end="1"/>
                                            </p:txEl>
                                          </p:spTgt>
                                        </p:tgtEl>
                                      </p:cBhvr>
                                    </p:animEffect>
                                    <p:anim calcmode="lin" valueType="num">
                                      <p:cBhvr>
                                        <p:cTn id="15" dur="10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53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53993"/>
                                        </p:tgtEl>
                                        <p:attrNameLst>
                                          <p:attrName>style.visibility</p:attrName>
                                        </p:attrNameLst>
                                      </p:cBhvr>
                                      <p:to>
                                        <p:strVal val="visible"/>
                                      </p:to>
                                    </p:set>
                                    <p:animEffect transition="in" filter="blinds(horizontal)">
                                      <p:cBhvr>
                                        <p:cTn id="21" dur="500"/>
                                        <p:tgtEl>
                                          <p:spTgt spid="553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190942321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Year</a:t>
                      </a:r>
                      <a:endParaRPr lang="en-IN" dirty="0"/>
                    </a:p>
                  </a:txBody>
                  <a:tcPr/>
                </a:tc>
                <a:tc>
                  <a:txBody>
                    <a:bodyPr/>
                    <a:lstStyle/>
                    <a:p>
                      <a:r>
                        <a:rPr lang="en-US" dirty="0"/>
                        <a:t>Log Price_1</a:t>
                      </a:r>
                      <a:endParaRPr lang="en-IN" dirty="0"/>
                    </a:p>
                  </a:txBody>
                  <a:tcPr/>
                </a:tc>
                <a:tc>
                  <a:txBody>
                    <a:bodyPr/>
                    <a:lstStyle/>
                    <a:p>
                      <a:r>
                        <a:rPr lang="en-US" dirty="0"/>
                        <a:t>Year</a:t>
                      </a:r>
                      <a:endParaRPr lang="en-IN" dirty="0"/>
                    </a:p>
                  </a:txBody>
                  <a:tcPr/>
                </a:tc>
                <a:tc>
                  <a:txBody>
                    <a:bodyPr/>
                    <a:lstStyle/>
                    <a:p>
                      <a:r>
                        <a:rPr lang="en-US" dirty="0"/>
                        <a:t>Log Price_2</a:t>
                      </a:r>
                      <a:endParaRPr lang="en-IN" dirty="0"/>
                    </a:p>
                  </a:txBody>
                  <a:tcPr/>
                </a:tc>
                <a:extLst>
                  <a:ext uri="{0D108BD9-81ED-4DB2-BD59-A6C34878D82A}">
                    <a16:rowId xmlns:a16="http://schemas.microsoft.com/office/drawing/2014/main" val="790154436"/>
                  </a:ext>
                </a:extLst>
              </a:tr>
              <a:tr h="370840">
                <a:tc>
                  <a:txBody>
                    <a:bodyPr/>
                    <a:lstStyle/>
                    <a:p>
                      <a:r>
                        <a:rPr lang="en-US" dirty="0"/>
                        <a:t>2007</a:t>
                      </a:r>
                    </a:p>
                  </a:txBody>
                  <a:tcPr/>
                </a:tc>
                <a:tc>
                  <a:txBody>
                    <a:bodyPr/>
                    <a:lstStyle/>
                    <a:p>
                      <a:r>
                        <a:rPr lang="en-US" dirty="0"/>
                        <a:t>1</a:t>
                      </a:r>
                      <a:endParaRPr lang="en-IN" dirty="0"/>
                    </a:p>
                  </a:txBody>
                  <a:tcPr/>
                </a:tc>
                <a:tc>
                  <a:txBody>
                    <a:bodyPr/>
                    <a:lstStyle/>
                    <a:p>
                      <a:r>
                        <a:rPr lang="en-US" dirty="0"/>
                        <a:t>2008</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2783388858"/>
                  </a:ext>
                </a:extLst>
              </a:tr>
              <a:tr h="370840">
                <a:tc>
                  <a:txBody>
                    <a:bodyPr/>
                    <a:lstStyle/>
                    <a:p>
                      <a:r>
                        <a:rPr lang="en-US" dirty="0"/>
                        <a:t>2006</a:t>
                      </a:r>
                      <a:endParaRPr lang="en-IN" dirty="0"/>
                    </a:p>
                  </a:txBody>
                  <a:tcPr/>
                </a:tc>
                <a:tc>
                  <a:txBody>
                    <a:bodyPr/>
                    <a:lstStyle/>
                    <a:p>
                      <a:r>
                        <a:rPr lang="en-US" dirty="0"/>
                        <a:t>3</a:t>
                      </a:r>
                      <a:endParaRPr lang="en-IN" dirty="0"/>
                    </a:p>
                  </a:txBody>
                  <a:tcPr/>
                </a:tc>
                <a:tc>
                  <a:txBody>
                    <a:bodyPr/>
                    <a:lstStyle/>
                    <a:p>
                      <a:r>
                        <a:rPr lang="en-US" dirty="0"/>
                        <a:t>2007</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3134218597"/>
                  </a:ext>
                </a:extLst>
              </a:tr>
              <a:tr h="370840">
                <a:tc>
                  <a:txBody>
                    <a:bodyPr/>
                    <a:lstStyle/>
                    <a:p>
                      <a:r>
                        <a:rPr lang="en-US" dirty="0"/>
                        <a:t>2007</a:t>
                      </a:r>
                      <a:endParaRPr lang="en-IN" dirty="0"/>
                    </a:p>
                  </a:txBody>
                  <a:tcPr/>
                </a:tc>
                <a:tc>
                  <a:txBody>
                    <a:bodyPr/>
                    <a:lstStyle/>
                    <a:p>
                      <a:r>
                        <a:rPr lang="en-US" dirty="0"/>
                        <a:t>5</a:t>
                      </a:r>
                      <a:endParaRPr lang="en-IN" dirty="0"/>
                    </a:p>
                  </a:txBody>
                  <a:tcPr/>
                </a:tc>
                <a:tc>
                  <a:txBody>
                    <a:bodyPr/>
                    <a:lstStyle/>
                    <a:p>
                      <a:r>
                        <a:rPr lang="en-US" dirty="0"/>
                        <a:t>2008</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4287901558"/>
                  </a:ext>
                </a:extLst>
              </a:tr>
            </a:tbl>
          </a:graphicData>
        </a:graphic>
      </p:graphicFrame>
      <p:sp>
        <p:nvSpPr>
          <p:cNvPr id="6" name="TextBox 5">
            <a:extLst>
              <a:ext uri="{FF2B5EF4-FFF2-40B4-BE49-F238E27FC236}">
                <a16:creationId xmlns:a16="http://schemas.microsoft.com/office/drawing/2014/main" id="{88CFAD08-616C-4733-8070-60AD759A8C31}"/>
              </a:ext>
            </a:extLst>
          </p:cNvPr>
          <p:cNvSpPr txBox="1"/>
          <p:nvPr/>
        </p:nvSpPr>
        <p:spPr>
          <a:xfrm>
            <a:off x="1524000" y="1835888"/>
            <a:ext cx="829340" cy="307777"/>
          </a:xfrm>
          <a:prstGeom prst="rect">
            <a:avLst/>
          </a:prstGeom>
          <a:noFill/>
        </p:spPr>
        <p:txBody>
          <a:bodyPr wrap="square" rtlCol="0">
            <a:spAutoFit/>
          </a:bodyPr>
          <a:lstStyle/>
          <a:p>
            <a:pPr algn="l"/>
            <a:r>
              <a:rPr lang="en-US" dirty="0">
                <a:latin typeface="+mn-lt"/>
              </a:rPr>
              <a:t>Example</a:t>
            </a:r>
            <a:endParaRPr lang="en-IN" dirty="0">
              <a:latin typeface="+mn-lt"/>
            </a:endParaRPr>
          </a:p>
        </p:txBody>
      </p:sp>
    </p:spTree>
    <p:extLst>
      <p:ext uri="{BB962C8B-B14F-4D97-AF65-F5344CB8AC3E}">
        <p14:creationId xmlns:p14="http://schemas.microsoft.com/office/powerpoint/2010/main" val="1864038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424351334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Log Change</a:t>
                      </a:r>
                      <a:endParaRPr lang="en-IN" dirty="0"/>
                    </a:p>
                  </a:txBody>
                  <a:tcPr/>
                </a:tc>
                <a:tc>
                  <a:txBody>
                    <a:bodyPr/>
                    <a:lstStyle/>
                    <a:p>
                      <a:r>
                        <a:rPr lang="en-US" dirty="0"/>
                        <a:t>2006</a:t>
                      </a:r>
                      <a:endParaRPr lang="en-IN" dirty="0"/>
                    </a:p>
                  </a:txBody>
                  <a:tcPr/>
                </a:tc>
                <a:tc>
                  <a:txBody>
                    <a:bodyPr/>
                    <a:lstStyle/>
                    <a:p>
                      <a:r>
                        <a:rPr lang="en-US" dirty="0"/>
                        <a:t>2007</a:t>
                      </a:r>
                      <a:endParaRPr lang="en-IN" dirty="0"/>
                    </a:p>
                  </a:txBody>
                  <a:tcPr/>
                </a:tc>
                <a:tc>
                  <a:txBody>
                    <a:bodyPr/>
                    <a:lstStyle/>
                    <a:p>
                      <a:r>
                        <a:rPr lang="en-US" dirty="0"/>
                        <a:t>2008</a:t>
                      </a:r>
                      <a:endParaRPr lang="en-IN" dirty="0"/>
                    </a:p>
                  </a:txBody>
                  <a:tcPr/>
                </a:tc>
                <a:extLst>
                  <a:ext uri="{0D108BD9-81ED-4DB2-BD59-A6C34878D82A}">
                    <a16:rowId xmlns:a16="http://schemas.microsoft.com/office/drawing/2014/main" val="790154436"/>
                  </a:ext>
                </a:extLst>
              </a:tr>
              <a:tr h="370840">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783388858"/>
                  </a:ext>
                </a:extLst>
              </a:tr>
              <a:tr h="370840">
                <a:tc>
                  <a:txBody>
                    <a:bodyPr/>
                    <a:lstStyle/>
                    <a:p>
                      <a:r>
                        <a:rPr lang="en-US" dirty="0"/>
                        <a:t>4</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134218597"/>
                  </a:ext>
                </a:extLst>
              </a:tr>
              <a:tr h="370840">
                <a:tc>
                  <a:txBody>
                    <a:bodyPr/>
                    <a:lstStyle/>
                    <a:p>
                      <a:r>
                        <a:rPr lang="en-US" dirty="0"/>
                        <a:t>4</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287901558"/>
                  </a:ext>
                </a:extLst>
              </a:tr>
            </a:tbl>
          </a:graphicData>
        </a:graphic>
      </p:graphicFrame>
      <p:sp>
        <p:nvSpPr>
          <p:cNvPr id="3" name="Rectangle 2">
            <a:extLst>
              <a:ext uri="{FF2B5EF4-FFF2-40B4-BE49-F238E27FC236}">
                <a16:creationId xmlns:a16="http://schemas.microsoft.com/office/drawing/2014/main" id="{580D22C2-5702-4F3B-A7CB-12419E7FFDD3}"/>
              </a:ext>
            </a:extLst>
          </p:cNvPr>
          <p:cNvSpPr/>
          <p:nvPr/>
        </p:nvSpPr>
        <p:spPr>
          <a:xfrm>
            <a:off x="4572000" y="2571750"/>
            <a:ext cx="3048000" cy="1110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425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t="2832" b="2832"/>
          <a:stretch/>
        </p:blipFill>
        <p:spPr>
          <a:xfrm>
            <a:off x="0" y="241003"/>
            <a:ext cx="9144000" cy="4386081"/>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593277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l="20711" t="2832" r="18134" b="-529"/>
          <a:stretch/>
        </p:blipFill>
        <p:spPr>
          <a:xfrm>
            <a:off x="1842977" y="504300"/>
            <a:ext cx="4876800" cy="3961374"/>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959439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75850" y="154017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SMOKE2 has three levels, initially coded </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fade">
                                      <p:cBhvr>
                                        <p:cTn id="7" dur="1000"/>
                                        <p:tgtEl>
                                          <p:spTgt spid="578563">
                                            <p:txEl>
                                              <p:pRg st="0" end="0"/>
                                            </p:txEl>
                                          </p:spTgt>
                                        </p:tgtEl>
                                      </p:cBhvr>
                                    </p:animEffect>
                                    <p:anim calcmode="lin" valueType="num">
                                      <p:cBhvr>
                                        <p:cTn id="8" dur="1000" fill="hold"/>
                                        <p:tgtEl>
                                          <p:spTgt spid="578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85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8563">
                                            <p:txEl>
                                              <p:pRg st="1" end="1"/>
                                            </p:txEl>
                                          </p:spTgt>
                                        </p:tgtEl>
                                        <p:attrNameLst>
                                          <p:attrName>style.visibility</p:attrName>
                                        </p:attrNameLst>
                                      </p:cBhvr>
                                      <p:to>
                                        <p:strVal val="visible"/>
                                      </p:to>
                                    </p:set>
                                    <p:animEffect transition="in" filter="fade">
                                      <p:cBhvr>
                                        <p:cTn id="14" dur="1000"/>
                                        <p:tgtEl>
                                          <p:spTgt spid="578563">
                                            <p:txEl>
                                              <p:pRg st="1" end="1"/>
                                            </p:txEl>
                                          </p:spTgt>
                                        </p:tgtEl>
                                      </p:cBhvr>
                                    </p:animEffect>
                                    <p:anim calcmode="lin" valueType="num">
                                      <p:cBhvr>
                                        <p:cTn id="15" dur="1000" fill="hold"/>
                                        <p:tgtEl>
                                          <p:spTgt spid="5785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85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8563">
                                            <p:txEl>
                                              <p:pRg st="2" end="2"/>
                                            </p:txEl>
                                          </p:spTgt>
                                        </p:tgtEl>
                                        <p:attrNameLst>
                                          <p:attrName>style.visibility</p:attrName>
                                        </p:attrNameLst>
                                      </p:cBhvr>
                                      <p:to>
                                        <p:strVal val="visible"/>
                                      </p:to>
                                    </p:set>
                                    <p:animEffect transition="in" filter="fade">
                                      <p:cBhvr>
                                        <p:cTn id="21" dur="1000"/>
                                        <p:tgtEl>
                                          <p:spTgt spid="578563">
                                            <p:txEl>
                                              <p:pRg st="2" end="2"/>
                                            </p:txEl>
                                          </p:spTgt>
                                        </p:tgtEl>
                                      </p:cBhvr>
                                    </p:animEffect>
                                    <p:anim calcmode="lin" valueType="num">
                                      <p:cBhvr>
                                        <p:cTn id="22" dur="1000" fill="hold"/>
                                        <p:tgtEl>
                                          <p:spTgt spid="57856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8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8563">
                                            <p:txEl>
                                              <p:pRg st="3" end="3"/>
                                            </p:txEl>
                                          </p:spTgt>
                                        </p:tgtEl>
                                        <p:attrNameLst>
                                          <p:attrName>style.visibility</p:attrName>
                                        </p:attrNameLst>
                                      </p:cBhvr>
                                      <p:to>
                                        <p:strVal val="visible"/>
                                      </p:to>
                                    </p:set>
                                    <p:animEffect transition="in" filter="fade">
                                      <p:cBhvr>
                                        <p:cTn id="28" dur="1000"/>
                                        <p:tgtEl>
                                          <p:spTgt spid="578563">
                                            <p:txEl>
                                              <p:pRg st="3" end="3"/>
                                            </p:txEl>
                                          </p:spTgt>
                                        </p:tgtEl>
                                      </p:cBhvr>
                                    </p:animEffect>
                                    <p:anim calcmode="lin" valueType="num">
                                      <p:cBhvr>
                                        <p:cTn id="29" dur="1000" fill="hold"/>
                                        <p:tgtEl>
                                          <p:spTgt spid="57856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85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8563">
                                            <p:txEl>
                                              <p:pRg st="4" end="4"/>
                                            </p:txEl>
                                          </p:spTgt>
                                        </p:tgtEl>
                                        <p:attrNameLst>
                                          <p:attrName>style.visibility</p:attrName>
                                        </p:attrNameLst>
                                      </p:cBhvr>
                                      <p:to>
                                        <p:strVal val="visible"/>
                                      </p:to>
                                    </p:set>
                                    <p:animEffect transition="in" filter="fade">
                                      <p:cBhvr>
                                        <p:cTn id="35" dur="1000"/>
                                        <p:tgtEl>
                                          <p:spTgt spid="578563">
                                            <p:txEl>
                                              <p:pRg st="4" end="4"/>
                                            </p:txEl>
                                          </p:spTgt>
                                        </p:tgtEl>
                                      </p:cBhvr>
                                    </p:animEffect>
                                    <p:anim calcmode="lin" valueType="num">
                                      <p:cBhvr>
                                        <p:cTn id="36" dur="1000" fill="hold"/>
                                        <p:tgtEl>
                                          <p:spTgt spid="57856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8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8563">
                                            <p:txEl>
                                              <p:pRg st="5" end="5"/>
                                            </p:txEl>
                                          </p:spTgt>
                                        </p:tgtEl>
                                        <p:attrNameLst>
                                          <p:attrName>style.visibility</p:attrName>
                                        </p:attrNameLst>
                                      </p:cBhvr>
                                      <p:to>
                                        <p:strVal val="visible"/>
                                      </p:to>
                                    </p:set>
                                    <p:animEffect transition="in" filter="fade">
                                      <p:cBhvr>
                                        <p:cTn id="42" dur="1000"/>
                                        <p:tgtEl>
                                          <p:spTgt spid="578563">
                                            <p:txEl>
                                              <p:pRg st="5" end="5"/>
                                            </p:txEl>
                                          </p:spTgt>
                                        </p:tgtEl>
                                      </p:cBhvr>
                                    </p:animEffect>
                                    <p:anim calcmode="lin" valueType="num">
                                      <p:cBhvr>
                                        <p:cTn id="43" dur="1000" fill="hold"/>
                                        <p:tgtEl>
                                          <p:spTgt spid="57856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85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78566"/>
                                        </p:tgtEl>
                                        <p:attrNameLst>
                                          <p:attrName>style.visibility</p:attrName>
                                        </p:attrNameLst>
                                      </p:cBhvr>
                                      <p:to>
                                        <p:strVal val="visible"/>
                                      </p:to>
                                    </p:set>
                                    <p:animEffect transition="in" filter="blinds(horizontal)">
                                      <p:cBhvr>
                                        <p:cTn id="49" dur="500"/>
                                        <p:tgtEl>
                                          <p:spTgt spid="5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72</a:t>
            </a:fld>
            <a:endParaRPr dirty="0">
              <a:solidFill>
                <a:srgbClr val="00CEF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IMPORTANT CONCEPTS</a:t>
            </a:r>
            <a:endParaRPr dirty="0"/>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Cook’s Distance</a:t>
            </a:r>
          </a:p>
          <a:p>
            <a:pPr marL="0" lvl="0" indent="0" algn="l" rtl="0">
              <a:spcBef>
                <a:spcPts val="600"/>
              </a:spcBef>
              <a:spcAft>
                <a:spcPts val="0"/>
              </a:spcAft>
              <a:buNone/>
            </a:pPr>
            <a:r>
              <a:rPr lang="en-US" sz="1100" dirty="0"/>
              <a:t>Cook's distance or Cook's D is a commonly used estimate of the influence of a data point</a:t>
            </a:r>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Standard Error</a:t>
            </a:r>
            <a:endParaRPr sz="1100" b="1" dirty="0"/>
          </a:p>
          <a:p>
            <a:pPr marL="0" lvl="0" indent="0" algn="l" rtl="0">
              <a:spcBef>
                <a:spcPts val="600"/>
              </a:spcBef>
              <a:spcAft>
                <a:spcPts val="0"/>
              </a:spcAft>
              <a:buNone/>
            </a:pPr>
            <a:r>
              <a:rPr lang="en-US" sz="1100" dirty="0"/>
              <a:t>Standard Error represents the average distance that the observed values fall from the regression line.</a:t>
            </a:r>
          </a:p>
        </p:txBody>
      </p:sp>
      <mc:AlternateContent xmlns:mc="http://schemas.openxmlformats.org/markup-compatibility/2006" xmlns:a14="http://schemas.microsoft.com/office/drawing/2010/main">
        <mc:Choice Requires="a14">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Residual Standard Error</a:t>
                </a:r>
              </a:p>
              <a:p>
                <a:pPr marL="0" lvl="0" indent="0">
                  <a:buNone/>
                </a:pPr>
                <a14:m>
                  <m:oMathPara xmlns:m="http://schemas.openxmlformats.org/officeDocument/2006/math">
                    <m:oMathParaPr>
                      <m:jc m:val="centerGroup"/>
                    </m:oMathParaPr>
                    <m:oMath xmlns:m="http://schemas.openxmlformats.org/officeDocument/2006/math">
                      <m:rad>
                        <m:radPr>
                          <m:degHide m:val="on"/>
                          <m:ctrlPr>
                            <a:rPr lang="en-US" sz="1100" b="0" i="1" smtClean="0">
                              <a:latin typeface="Cambria Math" panose="02040503050406030204" pitchFamily="18" charset="0"/>
                            </a:rPr>
                          </m:ctrlPr>
                        </m:radPr>
                        <m:deg/>
                        <m:e>
                          <m:f>
                            <m:fPr>
                              <m:ctrlPr>
                                <a:rPr lang="en-US" sz="1100" i="1">
                                  <a:latin typeface="Cambria Math" panose="02040503050406030204" pitchFamily="18" charset="0"/>
                                </a:rPr>
                              </m:ctrlPr>
                            </m:fPr>
                            <m:num>
                              <m:r>
                                <a:rPr lang="en-US" sz="1100" b="0" i="1" smtClean="0">
                                  <a:latin typeface="Cambria Math" panose="02040503050406030204" pitchFamily="18" charset="0"/>
                                </a:rPr>
                                <m:t>𝑆𝑆𝐸</m:t>
                              </m:r>
                            </m:num>
                            <m:den>
                              <m:r>
                                <a:rPr lang="en-US" sz="1100" b="0" i="1" smtClean="0">
                                  <a:latin typeface="Cambria Math" panose="02040503050406030204" pitchFamily="18" charset="0"/>
                                </a:rPr>
                                <m:t>𝑛</m:t>
                              </m:r>
                              <m:r>
                                <a:rPr lang="en-US" sz="1100" b="0" i="1" smtClean="0">
                                  <a:latin typeface="Cambria Math" panose="02040503050406030204" pitchFamily="18" charset="0"/>
                                </a:rPr>
                                <m:t>−(</m:t>
                              </m:r>
                              <m:r>
                                <a:rPr lang="en-US" sz="1100" b="0" i="1" smtClean="0">
                                  <a:latin typeface="Cambria Math" panose="02040503050406030204" pitchFamily="18" charset="0"/>
                                </a:rPr>
                                <m:t>𝐾</m:t>
                              </m:r>
                              <m:r>
                                <a:rPr lang="en-US" sz="1100" b="0" i="1" smtClean="0">
                                  <a:latin typeface="Cambria Math" panose="02040503050406030204" pitchFamily="18" charset="0"/>
                                </a:rPr>
                                <m:t>+1)</m:t>
                              </m:r>
                            </m:den>
                          </m:f>
                        </m:e>
                      </m:rad>
                    </m:oMath>
                  </m:oMathPara>
                </a14:m>
                <a:endParaRPr sz="1100" dirty="0"/>
              </a:p>
            </p:txBody>
          </p:sp>
        </mc:Choice>
        <mc:Fallback xmlns="">
          <p:sp>
            <p:nvSpPr>
              <p:cNvPr id="629" name="Google Shape;629;p30"/>
              <p:cNvSpPr txBox="1">
                <a:spLocks noGrp="1" noRot="1" noChangeAspect="1" noMove="1" noResize="1" noEditPoints="1" noAdjustHandles="1" noChangeArrowheads="1" noChangeShapeType="1" noTextEdit="1"/>
              </p:cNvSpPr>
              <p:nvPr>
                <p:ph type="body" idx="3"/>
              </p:nvPr>
            </p:nvSpPr>
            <p:spPr>
              <a:xfrm>
                <a:off x="6606198" y="1009650"/>
                <a:ext cx="2227800" cy="1305000"/>
              </a:xfrm>
              <a:prstGeom prst="rect">
                <a:avLst/>
              </a:prstGeom>
              <a:blipFill>
                <a:blip r:embed="rId3"/>
                <a:stretch>
                  <a:fillRect/>
                </a:stretch>
              </a:blipFill>
            </p:spPr>
            <p:txBody>
              <a:bodyPr/>
              <a:lstStyle/>
              <a:p>
                <a:r>
                  <a:rPr lang="en-IN">
                    <a:noFill/>
                  </a:rPr>
                  <a:t> </a:t>
                </a:r>
              </a:p>
            </p:txBody>
          </p:sp>
        </mc:Fallback>
      </mc:AlternateContent>
      <p:sp>
        <p:nvSpPr>
          <p:cNvPr id="630" name="Google Shape;630;p30"/>
          <p:cNvSpPr txBox="1">
            <a:spLocks noGrp="1"/>
          </p:cNvSpPr>
          <p:nvPr>
            <p:ph type="body" idx="1"/>
          </p:nvPr>
        </p:nvSpPr>
        <p:spPr>
          <a:xfrm>
            <a:off x="1083974" y="2895600"/>
            <a:ext cx="2416365" cy="175437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Leverage</a:t>
            </a:r>
          </a:p>
          <a:p>
            <a:pPr marL="0" indent="0">
              <a:buNone/>
            </a:pPr>
            <a:r>
              <a:rPr lang="en-US" sz="1100" dirty="0"/>
              <a:t>Leverage is a measure of how far away the independent variable values of an observation are from those of the other observations. High-leverage points, if any, are outliers with respect to the independent variables.</a:t>
            </a:r>
            <a:endParaRPr sz="1100" dirty="0"/>
          </a:p>
        </p:txBody>
      </p:sp>
      <mc:AlternateContent xmlns:mc="http://schemas.openxmlformats.org/markup-compatibility/2006" xmlns:a14="http://schemas.microsoft.com/office/drawing/2010/main">
        <mc:Choice Requires="a14">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R</a:t>
                </a:r>
                <a:r>
                  <a:rPr lang="en-US" sz="1100" b="1" baseline="30000" dirty="0"/>
                  <a:t>2</a:t>
                </a:r>
              </a:p>
              <a:p>
                <a:pPr marL="0" lvl="0" indent="0">
                  <a:buNone/>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𝑅</m:t>
                          </m:r>
                        </m:e>
                        <m:sup>
                          <m:r>
                            <a:rPr lang="en-US" sz="1100" b="0" i="1" smtClean="0">
                              <a:latin typeface="Cambria Math" panose="02040503050406030204" pitchFamily="18" charset="0"/>
                            </a:rPr>
                            <m:t>2</m:t>
                          </m:r>
                        </m:sup>
                      </m:sSup>
                      <m:r>
                        <a:rPr lang="en-US" sz="1100" b="0" i="1" smtClean="0">
                          <a:latin typeface="Cambria Math" panose="02040503050406030204" pitchFamily="18" charset="0"/>
                        </a:rPr>
                        <m:t>=1−</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𝑆𝑆𝐸</m:t>
                          </m:r>
                        </m:num>
                        <m:den>
                          <m:r>
                            <a:rPr lang="en-US" sz="1100" i="1">
                              <a:latin typeface="Cambria Math" panose="02040503050406030204" pitchFamily="18" charset="0"/>
                            </a:rPr>
                            <m:t>𝑆</m:t>
                          </m:r>
                          <m:sSub>
                            <m:sSubPr>
                              <m:ctrlPr>
                                <a:rPr lang="en-US" sz="1100" i="1">
                                  <a:latin typeface="Cambria Math" panose="02040503050406030204" pitchFamily="18" charset="0"/>
                                </a:rPr>
                              </m:ctrlPr>
                            </m:sSubPr>
                            <m:e>
                              <m:r>
                                <a:rPr lang="en-US" sz="1100" i="1">
                                  <a:latin typeface="Cambria Math" panose="02040503050406030204" pitchFamily="18" charset="0"/>
                                </a:rPr>
                                <m:t>𝑆</m:t>
                              </m:r>
                            </m:e>
                            <m:sub>
                              <m:r>
                                <a:rPr lang="en-US" sz="1100" i="1">
                                  <a:latin typeface="Cambria Math" panose="02040503050406030204" pitchFamily="18" charset="0"/>
                                </a:rPr>
                                <m:t>𝑦𝑦</m:t>
                              </m:r>
                            </m:sub>
                          </m:sSub>
                        </m:den>
                      </m:f>
                    </m:oMath>
                  </m:oMathPara>
                </a14:m>
                <a:endParaRPr lang="en-US" sz="1100" b="1" baseline="30000" dirty="0"/>
              </a:p>
            </p:txBody>
          </p:sp>
        </mc:Choice>
        <mc:Fallback xmlns="">
          <p:sp>
            <p:nvSpPr>
              <p:cNvPr id="631" name="Google Shape;631;p30"/>
              <p:cNvSpPr txBox="1">
                <a:spLocks noGrp="1" noRot="1" noChangeAspect="1" noMove="1" noResize="1" noEditPoints="1" noAdjustHandles="1" noChangeArrowheads="1" noChangeShapeType="1" noTextEdit="1"/>
              </p:cNvSpPr>
              <p:nvPr>
                <p:ph type="body" idx="2"/>
              </p:nvPr>
            </p:nvSpPr>
            <p:spPr>
              <a:xfrm>
                <a:off x="3845087" y="2895600"/>
                <a:ext cx="2227800" cy="1305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t>Adjusted R</a:t>
                </a:r>
                <a:r>
                  <a:rPr lang="en-US" sz="1100" b="1" baseline="30000" dirty="0"/>
                  <a:t>2</a:t>
                </a:r>
                <a:endParaRPr lang="en-US" sz="1100" b="1" dirty="0"/>
              </a:p>
              <a:p>
                <a:pPr marL="0" lvl="0" indent="0" algn="l" rtl="0">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en-US" sz="1100" i="1" dirty="0" smtClean="0">
                              <a:latin typeface="Cambria Math" panose="02040503050406030204" pitchFamily="18" charset="0"/>
                            </a:rPr>
                          </m:ctrlPr>
                        </m:sSupPr>
                        <m:e>
                          <m:acc>
                            <m:accPr>
                              <m:chr m:val="̅"/>
                              <m:ctrlPr>
                                <a:rPr lang="en-US" sz="1100" i="1" smtClean="0">
                                  <a:latin typeface="Cambria Math" panose="02040503050406030204" pitchFamily="18" charset="0"/>
                                </a:rPr>
                              </m:ctrlPr>
                            </m:accPr>
                            <m:e>
                              <m:r>
                                <a:rPr lang="en-US" sz="1100" b="0" i="1" smtClean="0">
                                  <a:latin typeface="Cambria Math" panose="02040503050406030204" pitchFamily="18" charset="0"/>
                                </a:rPr>
                                <m:t>𝑅</m:t>
                              </m:r>
                            </m:e>
                          </m:acc>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=1−</m:t>
                      </m:r>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𝑛</m:t>
                          </m:r>
                          <m:r>
                            <a:rPr lang="en-US" sz="1100" b="0" i="1" dirty="0" smtClean="0">
                              <a:latin typeface="Cambria Math" panose="02040503050406030204" pitchFamily="18" charset="0"/>
                            </a:rPr>
                            <m:t>−1</m:t>
                          </m:r>
                        </m:num>
                        <m:den>
                          <m:r>
                            <a:rPr lang="en-US" sz="1100" b="0" i="1" dirty="0" smtClean="0">
                              <a:latin typeface="Cambria Math" panose="02040503050406030204" pitchFamily="18" charset="0"/>
                            </a:rPr>
                            <m:t>𝑛</m:t>
                          </m:r>
                          <m:r>
                            <a:rPr lang="en-US" sz="1100" b="0" i="1" dirty="0" smtClean="0">
                              <a:latin typeface="Cambria Math" panose="02040503050406030204" pitchFamily="18" charset="0"/>
                            </a:rPr>
                            <m:t>−</m:t>
                          </m:r>
                          <m:d>
                            <m:dPr>
                              <m:ctrlPr>
                                <a:rPr lang="en-US" sz="1100" b="0" i="1" dirty="0" smtClean="0">
                                  <a:latin typeface="Cambria Math" panose="02040503050406030204" pitchFamily="18" charset="0"/>
                                </a:rPr>
                              </m:ctrlPr>
                            </m:dPr>
                            <m:e>
                              <m:r>
                                <a:rPr lang="en-US" sz="1100" b="0" i="1" dirty="0" smtClean="0">
                                  <a:latin typeface="Cambria Math" panose="02040503050406030204" pitchFamily="18" charset="0"/>
                                </a:rPr>
                                <m:t>𝐾</m:t>
                              </m:r>
                              <m:r>
                                <a:rPr lang="en-US" sz="1100" b="0" i="1" dirty="0" smtClean="0">
                                  <a:latin typeface="Cambria Math" panose="02040503050406030204" pitchFamily="18" charset="0"/>
                                </a:rPr>
                                <m:t>+1</m:t>
                              </m:r>
                            </m:e>
                          </m:d>
                        </m:den>
                      </m:f>
                      <m:r>
                        <a:rPr lang="en-US" sz="1100" b="0" i="1" dirty="0" smtClean="0">
                          <a:latin typeface="Cambria Math" panose="02040503050406030204" pitchFamily="18" charset="0"/>
                        </a:rPr>
                        <m:t>(1−</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𝑅</m:t>
                          </m:r>
                        </m:e>
                        <m:sup>
                          <m:r>
                            <a:rPr lang="en-US" sz="1100" b="0" i="1" dirty="0" smtClean="0">
                              <a:latin typeface="Cambria Math" panose="02040503050406030204" pitchFamily="18" charset="0"/>
                            </a:rPr>
                            <m:t>2</m:t>
                          </m:r>
                        </m:sup>
                      </m:sSup>
                      <m:r>
                        <a:rPr lang="en-US" sz="1100" b="0" i="1" dirty="0" smtClean="0">
                          <a:latin typeface="Cambria Math" panose="02040503050406030204" pitchFamily="18" charset="0"/>
                        </a:rPr>
                        <m:t>)</m:t>
                      </m:r>
                    </m:oMath>
                  </m:oMathPara>
                </a14:m>
                <a:endParaRPr lang="en-US" sz="1100" dirty="0"/>
              </a:p>
              <a:p>
                <a:pPr marL="0" lvl="0" indent="0" algn="l" rtl="0">
                  <a:spcBef>
                    <a:spcPts val="600"/>
                  </a:spcBef>
                  <a:spcAft>
                    <a:spcPts val="0"/>
                  </a:spcAft>
                  <a:buNone/>
                </a:pPr>
                <a:endParaRPr sz="1100" dirty="0"/>
              </a:p>
            </p:txBody>
          </p:sp>
        </mc:Choice>
        <mc:Fallback xmlns="">
          <p:sp>
            <p:nvSpPr>
              <p:cNvPr id="632" name="Google Shape;632;p30"/>
              <p:cNvSpPr txBox="1">
                <a:spLocks noGrp="1" noRot="1" noChangeAspect="1" noMove="1" noResize="1" noEditPoints="1" noAdjustHandles="1" noChangeArrowheads="1" noChangeShapeType="1" noTextEdit="1"/>
              </p:cNvSpPr>
              <p:nvPr>
                <p:ph type="body" idx="3"/>
              </p:nvPr>
            </p:nvSpPr>
            <p:spPr>
              <a:xfrm>
                <a:off x="6606198" y="2895600"/>
                <a:ext cx="2227800" cy="1305000"/>
              </a:xfrm>
              <a:prstGeom prst="rect">
                <a:avLst/>
              </a:prstGeom>
              <a:blipFill>
                <a:blip r:embed="rId5"/>
                <a:stretch>
                  <a:fillRect/>
                </a:stretch>
              </a:blipFill>
            </p:spPr>
            <p:txBody>
              <a:bodyPr/>
              <a:lstStyle/>
              <a:p>
                <a:r>
                  <a:rPr lang="en-IN">
                    <a:noFill/>
                  </a:rPr>
                  <a:t> </a:t>
                </a:r>
              </a:p>
            </p:txBody>
          </p:sp>
        </mc:Fallback>
      </mc:AlternateContent>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grpSp>
        <p:nvGrpSpPr>
          <p:cNvPr id="73" name="Google Shape;1108;p48">
            <a:extLst>
              <a:ext uri="{FF2B5EF4-FFF2-40B4-BE49-F238E27FC236}">
                <a16:creationId xmlns:a16="http://schemas.microsoft.com/office/drawing/2014/main" id="{B05C0573-7427-4B71-8A94-28C13D347BBE}"/>
              </a:ext>
            </a:extLst>
          </p:cNvPr>
          <p:cNvGrpSpPr/>
          <p:nvPr/>
        </p:nvGrpSpPr>
        <p:grpSpPr>
          <a:xfrm>
            <a:off x="689803" y="1158860"/>
            <a:ext cx="365499" cy="365499"/>
            <a:chOff x="1922075" y="1629000"/>
            <a:chExt cx="437200" cy="437200"/>
          </a:xfrm>
          <a:solidFill>
            <a:schemeClr val="accent2"/>
          </a:solidFill>
        </p:grpSpPr>
        <p:sp>
          <p:nvSpPr>
            <p:cNvPr id="74" name="Google Shape;1109;p48">
              <a:extLst>
                <a:ext uri="{FF2B5EF4-FFF2-40B4-BE49-F238E27FC236}">
                  <a16:creationId xmlns:a16="http://schemas.microsoft.com/office/drawing/2014/main" id="{05AC7CA1-E533-4CF8-8879-2CAE83F3345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10;p48">
              <a:extLst>
                <a:ext uri="{FF2B5EF4-FFF2-40B4-BE49-F238E27FC236}">
                  <a16:creationId xmlns:a16="http://schemas.microsoft.com/office/drawing/2014/main" id="{40416F68-9667-48AA-893E-B7ABFFC28EAA}"/>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1203;p48">
            <a:extLst>
              <a:ext uri="{FF2B5EF4-FFF2-40B4-BE49-F238E27FC236}">
                <a16:creationId xmlns:a16="http://schemas.microsoft.com/office/drawing/2014/main" id="{3A67974F-C3ED-46E8-B8D1-D6908EDDC84B}"/>
              </a:ext>
            </a:extLst>
          </p:cNvPr>
          <p:cNvGrpSpPr/>
          <p:nvPr/>
        </p:nvGrpSpPr>
        <p:grpSpPr>
          <a:xfrm>
            <a:off x="715322" y="3062436"/>
            <a:ext cx="324661" cy="338956"/>
            <a:chOff x="3294650" y="3652450"/>
            <a:chExt cx="388350" cy="405450"/>
          </a:xfrm>
          <a:solidFill>
            <a:schemeClr val="accent2"/>
          </a:solidFill>
        </p:grpSpPr>
        <p:sp>
          <p:nvSpPr>
            <p:cNvPr id="81" name="Google Shape;1204;p48">
              <a:extLst>
                <a:ext uri="{FF2B5EF4-FFF2-40B4-BE49-F238E27FC236}">
                  <a16:creationId xmlns:a16="http://schemas.microsoft.com/office/drawing/2014/main" id="{1E045383-8302-41A9-B454-4CBADF145C8D}"/>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205;p48">
              <a:extLst>
                <a:ext uri="{FF2B5EF4-FFF2-40B4-BE49-F238E27FC236}">
                  <a16:creationId xmlns:a16="http://schemas.microsoft.com/office/drawing/2014/main" id="{8CBABA63-5431-49E9-9204-C5800B5C7B87}"/>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206;p48">
              <a:extLst>
                <a:ext uri="{FF2B5EF4-FFF2-40B4-BE49-F238E27FC236}">
                  <a16:creationId xmlns:a16="http://schemas.microsoft.com/office/drawing/2014/main" id="{C609A5A3-0C5A-46CB-BE3B-154A6F2FF3E6}"/>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1207;p48">
            <a:extLst>
              <a:ext uri="{FF2B5EF4-FFF2-40B4-BE49-F238E27FC236}">
                <a16:creationId xmlns:a16="http://schemas.microsoft.com/office/drawing/2014/main" id="{6A2374CE-A760-4D23-8EFA-98BE8E270C85}"/>
              </a:ext>
            </a:extLst>
          </p:cNvPr>
          <p:cNvGrpSpPr/>
          <p:nvPr/>
        </p:nvGrpSpPr>
        <p:grpSpPr>
          <a:xfrm>
            <a:off x="6238459" y="3152787"/>
            <a:ext cx="378750" cy="277698"/>
            <a:chOff x="3936375" y="3703750"/>
            <a:chExt cx="453050" cy="332175"/>
          </a:xfrm>
          <a:solidFill>
            <a:schemeClr val="accent2"/>
          </a:solidFill>
        </p:grpSpPr>
        <p:sp>
          <p:nvSpPr>
            <p:cNvPr id="85" name="Google Shape;1208;p48">
              <a:extLst>
                <a:ext uri="{FF2B5EF4-FFF2-40B4-BE49-F238E27FC236}">
                  <a16:creationId xmlns:a16="http://schemas.microsoft.com/office/drawing/2014/main" id="{C55578AD-0AF2-4B7D-9B1A-7B0621CFEAC6}"/>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209;p48">
              <a:extLst>
                <a:ext uri="{FF2B5EF4-FFF2-40B4-BE49-F238E27FC236}">
                  <a16:creationId xmlns:a16="http://schemas.microsoft.com/office/drawing/2014/main" id="{893A606A-B428-4290-81FD-E77BFE2BEF6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210;p48">
              <a:extLst>
                <a:ext uri="{FF2B5EF4-FFF2-40B4-BE49-F238E27FC236}">
                  <a16:creationId xmlns:a16="http://schemas.microsoft.com/office/drawing/2014/main" id="{9C23C64B-8503-4D00-BB9B-8825F718C4E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211;p48">
              <a:extLst>
                <a:ext uri="{FF2B5EF4-FFF2-40B4-BE49-F238E27FC236}">
                  <a16:creationId xmlns:a16="http://schemas.microsoft.com/office/drawing/2014/main" id="{771CDF5B-7C75-4485-903E-AD07D86A900A}"/>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12;p48">
              <a:extLst>
                <a:ext uri="{FF2B5EF4-FFF2-40B4-BE49-F238E27FC236}">
                  <a16:creationId xmlns:a16="http://schemas.microsoft.com/office/drawing/2014/main" id="{522D79D3-33AB-4F4D-A83D-417DA00FFE0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1213;p48">
            <a:extLst>
              <a:ext uri="{FF2B5EF4-FFF2-40B4-BE49-F238E27FC236}">
                <a16:creationId xmlns:a16="http://schemas.microsoft.com/office/drawing/2014/main" id="{E6E18576-D662-4761-B301-DD3DD1386920}"/>
              </a:ext>
            </a:extLst>
          </p:cNvPr>
          <p:cNvGrpSpPr/>
          <p:nvPr/>
        </p:nvGrpSpPr>
        <p:grpSpPr>
          <a:xfrm>
            <a:off x="3490140" y="3184368"/>
            <a:ext cx="378750" cy="277698"/>
            <a:chOff x="4610450" y="3703750"/>
            <a:chExt cx="453050" cy="332175"/>
          </a:xfrm>
          <a:solidFill>
            <a:schemeClr val="accent2"/>
          </a:solidFill>
        </p:grpSpPr>
        <p:sp>
          <p:nvSpPr>
            <p:cNvPr id="91" name="Google Shape;1214;p48">
              <a:extLst>
                <a:ext uri="{FF2B5EF4-FFF2-40B4-BE49-F238E27FC236}">
                  <a16:creationId xmlns:a16="http://schemas.microsoft.com/office/drawing/2014/main" id="{CBCB18C4-3BB0-4797-A3B2-3DDD2D8368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215;p48">
              <a:extLst>
                <a:ext uri="{FF2B5EF4-FFF2-40B4-BE49-F238E27FC236}">
                  <a16:creationId xmlns:a16="http://schemas.microsoft.com/office/drawing/2014/main" id="{F6395DB5-B92F-48FC-9C9F-DD50C67B1A9F}"/>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1216;p48">
            <a:extLst>
              <a:ext uri="{FF2B5EF4-FFF2-40B4-BE49-F238E27FC236}">
                <a16:creationId xmlns:a16="http://schemas.microsoft.com/office/drawing/2014/main" id="{FF7293DE-C758-48E3-ACE3-3D9C7E2B14F1}"/>
              </a:ext>
            </a:extLst>
          </p:cNvPr>
          <p:cNvGrpSpPr/>
          <p:nvPr/>
        </p:nvGrpSpPr>
        <p:grpSpPr>
          <a:xfrm>
            <a:off x="3539531" y="1175507"/>
            <a:ext cx="352207" cy="333836"/>
            <a:chOff x="5300400" y="3670175"/>
            <a:chExt cx="421300" cy="399325"/>
          </a:xfrm>
          <a:solidFill>
            <a:schemeClr val="accent2"/>
          </a:solidFill>
        </p:grpSpPr>
        <p:sp>
          <p:nvSpPr>
            <p:cNvPr id="94" name="Google Shape;1217;p48">
              <a:extLst>
                <a:ext uri="{FF2B5EF4-FFF2-40B4-BE49-F238E27FC236}">
                  <a16:creationId xmlns:a16="http://schemas.microsoft.com/office/drawing/2014/main" id="{72FD2918-4137-42D8-93EE-FB2B8117775A}"/>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218;p48">
              <a:extLst>
                <a:ext uri="{FF2B5EF4-FFF2-40B4-BE49-F238E27FC236}">
                  <a16:creationId xmlns:a16="http://schemas.microsoft.com/office/drawing/2014/main" id="{9AD4EAFE-1247-4608-BCAB-5E80FF1A8393}"/>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219;p48">
              <a:extLst>
                <a:ext uri="{FF2B5EF4-FFF2-40B4-BE49-F238E27FC236}">
                  <a16:creationId xmlns:a16="http://schemas.microsoft.com/office/drawing/2014/main" id="{1929045D-1070-46E7-A832-008C9777D5B8}"/>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20;p48">
              <a:extLst>
                <a:ext uri="{FF2B5EF4-FFF2-40B4-BE49-F238E27FC236}">
                  <a16:creationId xmlns:a16="http://schemas.microsoft.com/office/drawing/2014/main" id="{B278A119-BFCD-4047-B54B-666D01650FB9}"/>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21;p48">
              <a:extLst>
                <a:ext uri="{FF2B5EF4-FFF2-40B4-BE49-F238E27FC236}">
                  <a16:creationId xmlns:a16="http://schemas.microsoft.com/office/drawing/2014/main" id="{A7074EBA-06EB-4AA7-9121-DA1AF54A0193}"/>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nvGraphicFramePr>
            <p:xfrm>
              <a:off x="2669962" y="652853"/>
              <a:ext cx="3755255" cy="3821493"/>
            </p:xfrm>
            <a:graphic>
              <a:graphicData uri="http://schemas.microsoft.com/office/drawing/2017/model3d">
                <am3d:model3d r:embed="rId2">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3"/>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nvGraphicFramePr>
            <p:xfrm>
              <a:off x="2846221" y="1021310"/>
              <a:ext cx="1878557" cy="2821229"/>
            </p:xfrm>
            <a:graphic>
              <a:graphicData uri="http://schemas.microsoft.com/office/drawing/2017/model3d">
                <am3d:model3d r:embed="rId4">
                  <am3d:spPr>
                    <a:xfrm>
                      <a:off x="0" y="0"/>
                      <a:ext cx="1878557" cy="2821229"/>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5"/>
              <a:stretch>
                <a:fillRect/>
              </a:stretch>
            </p:blipFill>
            <p:spPr>
              <a:xfrm>
                <a:off x="2846221" y="1021310"/>
                <a:ext cx="1878557" cy="2821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nvGraphicFramePr>
            <p:xfrm>
              <a:off x="3131289" y="3184878"/>
              <a:ext cx="3521178" cy="551132"/>
            </p:xfrm>
            <a:graphic>
              <a:graphicData uri="http://schemas.microsoft.com/office/drawing/2017/model3d">
                <am3d:model3d r:embed="rId4">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6"/>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6"/>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28588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1116</TotalTime>
  <Words>1851</Words>
  <Application>Microsoft Office PowerPoint</Application>
  <PresentationFormat>On-screen Show (16:9)</PresentationFormat>
  <Paragraphs>451</Paragraphs>
  <Slides>73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Source Sans Pro</vt:lpstr>
      <vt:lpstr>Arial</vt:lpstr>
      <vt:lpstr>Cambria Math</vt:lpstr>
      <vt:lpstr>Calibri</vt:lpstr>
      <vt:lpstr>Oswald</vt:lpstr>
      <vt:lpstr>Quince template</vt:lpstr>
      <vt:lpstr>Energy Economy</vt:lpstr>
      <vt:lpstr>PowerPoint Presentation</vt:lpstr>
      <vt:lpstr>Multiple Regression Model</vt:lpstr>
      <vt:lpstr>Multiple Regression Model</vt:lpstr>
      <vt:lpstr>Multiple Regression Model</vt:lpstr>
      <vt:lpstr>Categorical Explanatory Variables in Regression Models</vt:lpstr>
      <vt:lpstr>Dummy Variables, More than two levels</vt:lpstr>
      <vt:lpstr>IMPORTANT CONCEPTS</vt:lpstr>
      <vt:lpstr>Partial Residual Plots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Data Processing</vt:lpstr>
      <vt:lpstr>Data Processing</vt:lpstr>
      <vt:lpstr>PowerPoint Presentation</vt:lpstr>
      <vt:lpstr>Conclusion</vt:lpstr>
      <vt:lpstr>Future prospects</vt:lpstr>
      <vt:lpstr>Future prospects</vt:lpstr>
      <vt:lpstr>LIMITATIONS</vt:lpstr>
      <vt:lpstr>SWOT ANALYSIS</vt:lpstr>
      <vt:lpstr>References</vt:lpstr>
      <vt:lpstr>Acknowledgements</vt:lpstr>
      <vt:lpstr>THANKS!</vt:lpstr>
      <vt:lpstr>TEAM PRESENTATION</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37</cp:revision>
  <dcterms:modified xsi:type="dcterms:W3CDTF">2021-12-09T06:36:53Z</dcterms:modified>
</cp:coreProperties>
</file>